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441" r:id="rId43"/>
    <p:sldId id="516" r:id="rId44"/>
    <p:sldId id="517" r:id="rId45"/>
    <p:sldId id="518" r:id="rId46"/>
    <p:sldId id="400" r:id="rId47"/>
    <p:sldId id="399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Structure" id="{BC4A3995-4CED-4320-A673-95328C9C809D}">
          <p14:sldIdLst>
            <p14:sldId id="479"/>
            <p14:sldId id="480"/>
            <p14:sldId id="481"/>
            <p14:sldId id="482"/>
          </p14:sldIdLst>
        </p14:section>
        <p14:section name="Semantic Structural Tags" id="{2FA857F2-C393-45A5-AD30-0C3C8B714273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Multimedia Context" id="{F903F12E-1E8F-4860-B9C6-9AB46B2C1264}">
          <p14:sldIdLst>
            <p14:sldId id="504"/>
            <p14:sldId id="505"/>
            <p14:sldId id="506"/>
          </p14:sldIdLst>
        </p14:section>
        <p14:section name="Tables" id="{5237EFA9-ED7E-4A55-BB2F-CAE86D4040AA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</p14:sldIdLst>
        </p14:section>
        <p14:section name="Conclusion" id="{10E03AB1-9AA8-4E86-9A64-D741901E50A2}">
          <p14:sldIdLst>
            <p14:sldId id="441"/>
            <p14:sldId id="516"/>
            <p14:sldId id="517"/>
            <p14:sldId id="518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5/22/2018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7093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69213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2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6617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68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671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32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72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9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75462" y="1563710"/>
            <a:ext cx="7393467" cy="119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pc="0" dirty="0"/>
              <a:t>Doctype, Head, Body, Semantic</a:t>
            </a:r>
            <a:br>
              <a:rPr lang="en-US" spc="0" dirty="0"/>
            </a:br>
            <a:r>
              <a:rPr lang="en-US" spc="0" dirty="0"/>
              <a:t>Tags, Tables, HTML Entities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34755"/>
            <a:ext cx="3187613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55" y="3219091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</a:t>
            </a:r>
            <a:r>
              <a:rPr lang="en-US" dirty="0" smtClean="0"/>
              <a:t>HTML4 &amp; </a:t>
            </a:r>
            <a:r>
              <a:rPr lang="en-US" dirty="0"/>
              <a:t>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945998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261901"/>
            <a:ext cx="4227924" cy="39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228600"/>
            <a:ext cx="9577597" cy="1110780"/>
          </a:xfrm>
        </p:spPr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2080063"/>
            <a:ext cx="10972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89" y="2080063"/>
            <a:ext cx="2701923" cy="18061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514" y="18462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</a:t>
            </a:r>
            <a:r>
              <a:rPr lang="en-US" dirty="0" smtClean="0">
                <a:solidFill>
                  <a:srgbClr val="FBEEDC"/>
                </a:solidFill>
              </a:rPr>
              <a:t>slide</a:t>
            </a:r>
            <a:endParaRPr lang="en-US" dirty="0">
              <a:solidFill>
                <a:srgbClr val="FBEEDC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2305413"/>
            <a:ext cx="6723009" cy="34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19" y="1752600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2883" y="2144133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0412" y="2286000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03212" y="929374"/>
            <a:ext cx="11201400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875212" y="5478130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737608" y="1447800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3" y="929374"/>
            <a:ext cx="3200400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42424" y="2038715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3586163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012" y="1679221"/>
            <a:ext cx="3352800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20801" y="235141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994" y="1447800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179948"/>
            <a:ext cx="9577597" cy="1110780"/>
          </a:xfrm>
        </p:spPr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1563165"/>
            <a:ext cx="7772400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7" y="1893564"/>
            <a:ext cx="7630516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7" y="3962400"/>
            <a:ext cx="7630516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210103"/>
                  </p:ext>
                </p:extLst>
              </p:nvPr>
            </p:nvGraphicFramePr>
            <p:xfrm>
              <a:off x="1109930" y="1457325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1A2C7EB5-5557-46C5-B4F9-D76CF20FF34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930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97721"/>
                  </p:ext>
                </p:extLst>
              </p:nvPr>
            </p:nvGraphicFramePr>
            <p:xfrm>
              <a:off x="7389812" y="1457325"/>
              <a:ext cx="3690505" cy="2076450"/>
            </p:xfrm>
            <a:graphic>
              <a:graphicData uri="http://schemas.microsoft.com/office/powerpoint/2016/slidezoom">
                <pslz:sldZm>
                  <pslz:sldZmObj sldId="483" cId="3204334158">
                    <pslz:zmPr id="{45F15956-BC30-47C0-9F06-2219C3FC91B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925270"/>
                  </p:ext>
                </p:extLst>
              </p:nvPr>
            </p:nvGraphicFramePr>
            <p:xfrm>
              <a:off x="1115740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4" cId="2769779297">
                    <pslz:zmPr id="{013F0A7A-B0E4-48C2-8532-DB860318F0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740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392585"/>
                  </p:ext>
                </p:extLst>
              </p:nvPr>
            </p:nvGraphicFramePr>
            <p:xfrm>
              <a:off x="7389812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7" cId="3237671766">
                    <pslz:zmPr id="{C883A0D6-DAB8-4F4D-B8D0-D2E0CB3F388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93659"/>
            <a:ext cx="115062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1295400"/>
            <a:ext cx="492579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2" y="1944711"/>
            <a:ext cx="6096000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586357" y="2034324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12" y="1765398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812" y="260820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3716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1518" y="4876800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916" y="1744184"/>
            <a:ext cx="2296185" cy="2138191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11" y="4130527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3930830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781" y="5446709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27817" y="4901052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09212" y="4878565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294" y="1164314"/>
            <a:ext cx="5238640" cy="495465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045" y="4841119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692873"/>
          </a:xfrm>
        </p:spPr>
        <p:txBody>
          <a:bodyPr/>
          <a:lstStyle/>
          <a:p>
            <a:r>
              <a:rPr lang="en-US" spc="0" dirty="0"/>
              <a:t>Embedding Audio and Video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8592">
            <a:off x="8304211" y="2104570"/>
            <a:ext cx="2014300" cy="201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5389">
            <a:off x="1918190" y="2111770"/>
            <a:ext cx="2112308" cy="2112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17095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13" y="152400"/>
            <a:ext cx="9577597" cy="1110780"/>
          </a:xfrm>
        </p:spPr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386388"/>
            <a:ext cx="5376780" cy="10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1" y="1923190"/>
            <a:ext cx="10943749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60" y="3936298"/>
            <a:ext cx="4106551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 spc="0" dirty="0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219200"/>
            <a:ext cx="8078957" cy="35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HTML5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58001" y="1103929"/>
            <a:ext cx="4371989" cy="5401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3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3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1" y="5443265"/>
            <a:ext cx="443607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5" y="4518785"/>
            <a:ext cx="2195191" cy="587441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6252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62524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2951802" y="3249571"/>
            <a:ext cx="2174533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6231335" y="3214691"/>
            <a:ext cx="2195192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62524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563731" y="4630141"/>
            <a:ext cx="519934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76573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1" y="1227977"/>
            <a:ext cx="7004261" cy="8083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810" y="2895600"/>
            <a:ext cx="702628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55510" y="5346883"/>
            <a:ext cx="9296400" cy="692873"/>
          </a:xfrm>
        </p:spPr>
        <p:txBody>
          <a:bodyPr/>
          <a:lstStyle/>
          <a:p>
            <a:r>
              <a:rPr lang="en-US" spc="0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12" y="1818889"/>
            <a:ext cx="5181600" cy="236567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927140"/>
            <a:ext cx="3656645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08967" y="1910831"/>
            <a:ext cx="3123246" cy="749301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5049238"/>
            <a:ext cx="4723445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08967" y="3791239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67" y="3881115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91" y="1910831"/>
            <a:ext cx="3079608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GB" sz="3200" dirty="0"/>
              <a:t>HTML document structure:</a:t>
            </a:r>
          </a:p>
          <a:p>
            <a:endParaRPr lang="en-US" sz="3200" dirty="0"/>
          </a:p>
          <a:p>
            <a:r>
              <a:rPr lang="en-US" sz="3200" dirty="0"/>
              <a:t>HTML semantic tags:</a:t>
            </a:r>
          </a:p>
          <a:p>
            <a:endParaRPr lang="en-US" sz="3200" dirty="0"/>
          </a:p>
          <a:p>
            <a:r>
              <a:rPr lang="en-US" sz="3200" dirty="0"/>
              <a:t>HTML table tags:</a:t>
            </a:r>
          </a:p>
          <a:p>
            <a:endParaRPr lang="en-US" sz="3200" dirty="0"/>
          </a:p>
          <a:p>
            <a:r>
              <a:rPr lang="en-US" sz="3200" dirty="0"/>
              <a:t>HTML entities:</a:t>
            </a:r>
          </a:p>
          <a:p>
            <a:endParaRPr lang="en-US" sz="3200" dirty="0"/>
          </a:p>
          <a:p>
            <a:endParaRPr lang="en-GB" sz="3200" dirty="0"/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557252" y="1557111"/>
            <a:ext cx="2193767" cy="23742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4928E-43A7-4FC0-9EA0-1BC3C859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19" y="1741895"/>
            <a:ext cx="615776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3C39A-3AD6-4A6E-ADC0-A9884236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3098896"/>
            <a:ext cx="613876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2A8FF-76B2-4C57-8115-031E8E1D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19" y="4427594"/>
            <a:ext cx="615776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tfoot&gt;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CA738-5D84-422E-A8C8-2F7112D2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19" y="5784595"/>
            <a:ext cx="6157769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gt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8CE9-1B53-446E-BF2F-C286AE064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3799214"/>
            <a:ext cx="2635963" cy="2618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01">
            <a:off x="7096508" y="483217"/>
            <a:ext cx="2376384" cy="163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38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656405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541138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</a:t>
            </a:r>
            <a:r>
              <a:rPr lang="en-US" dirty="0" smtClean="0"/>
              <a:t>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href="site.css"&gt;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avicon</a:t>
            </a:r>
            <a:r>
              <a:rPr lang="en-US" dirty="0" smtClean="0"/>
              <a:t> </a:t>
            </a:r>
            <a:r>
              <a:rPr lang="en-US" dirty="0"/>
              <a:t>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</a:t>
            </a:r>
            <a:r>
              <a:rPr lang="en-US" sz="2800" dirty="0" smtClean="0">
                <a:solidFill>
                  <a:schemeClr val="tx2"/>
                </a:solidFill>
              </a:rPr>
              <a:t>href="/</a:t>
            </a:r>
            <a:r>
              <a:rPr lang="en-US" sz="2800" dirty="0">
                <a:solidFill>
                  <a:schemeClr val="tx2"/>
                </a:solidFill>
              </a:rPr>
              <a:t>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</a:t>
            </a:r>
            <a:r>
              <a:rPr lang="en-US" sz="3200" dirty="0" smtClean="0">
                <a:solidFill>
                  <a:schemeClr val="tx2"/>
                </a:solidFill>
              </a:rPr>
              <a:t>…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&lt;/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45" y="3848100"/>
            <a:ext cx="3727733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545" y="1934738"/>
            <a:ext cx="3727733" cy="1737196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704263" y="1078926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518" y="1828800"/>
            <a:ext cx="6170612" cy="46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337</TotalTime>
  <Words>2496</Words>
  <Application>Microsoft Office PowerPoint</Application>
  <PresentationFormat>Custom</PresentationFormat>
  <Paragraphs>535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"HTML4 &amp;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129</cp:revision>
  <dcterms:created xsi:type="dcterms:W3CDTF">2014-01-02T17:00:34Z</dcterms:created>
  <dcterms:modified xsi:type="dcterms:W3CDTF">2018-05-22T23:38:55Z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